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9" r:id="rId4"/>
    <p:sldId id="261" r:id="rId5"/>
    <p:sldId id="262" r:id="rId6"/>
    <p:sldId id="263" r:id="rId7"/>
    <p:sldId id="266" r:id="rId8"/>
    <p:sldId id="258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60" r:id="rId2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75E"/>
    <a:srgbClr val="1A1A1A"/>
    <a:srgbClr val="B76537"/>
    <a:srgbClr val="BB7733"/>
    <a:srgbClr val="E0664E"/>
    <a:srgbClr val="680E17"/>
    <a:srgbClr val="37287B"/>
    <a:srgbClr val="5146AF"/>
    <a:srgbClr val="DA5431"/>
    <a:srgbClr val="FFD4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730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8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350B06-B074-48FC-8CFD-53D2CD8FB9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596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1141" y="1960930"/>
            <a:ext cx="8272947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986" y="3502512"/>
            <a:ext cx="8272947" cy="88083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175"/>
            <a:ext cx="8246070" cy="89984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730" y="1350111"/>
            <a:ext cx="8246070" cy="3417152"/>
          </a:xfrm>
        </p:spPr>
        <p:txBody>
          <a:bodyPr/>
          <a:lstStyle>
            <a:lvl1pPr algn="l">
              <a:defRPr sz="2800">
                <a:solidFill>
                  <a:schemeClr val="bg1"/>
                </a:solidFill>
              </a:defRPr>
            </a:lvl1pPr>
            <a:lvl2pPr algn="l">
              <a:defRPr>
                <a:solidFill>
                  <a:schemeClr val="bg1"/>
                </a:solidFill>
              </a:defRPr>
            </a:lvl2pPr>
            <a:lvl3pPr algn="l">
              <a:defRPr>
                <a:solidFill>
                  <a:schemeClr val="bg1"/>
                </a:solidFill>
              </a:defRPr>
            </a:lvl3pPr>
            <a:lvl4pPr algn="l">
              <a:defRPr>
                <a:solidFill>
                  <a:schemeClr val="bg1"/>
                </a:solidFill>
              </a:defRPr>
            </a:lvl4pPr>
            <a:lvl5pPr algn="l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348" y="460824"/>
            <a:ext cx="6410827" cy="763525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348" y="1323749"/>
            <a:ext cx="6393606" cy="3344113"/>
          </a:xfrm>
        </p:spPr>
        <p:txBody>
          <a:bodyPr/>
          <a:lstStyle>
            <a:lvl1pPr>
              <a:defRPr sz="2800">
                <a:solidFill>
                  <a:schemeClr val="tx2">
                    <a:lumMod val="75000"/>
                  </a:schemeClr>
                </a:solidFill>
              </a:defRPr>
            </a:lvl1pPr>
            <a:lvl2pPr>
              <a:defRPr>
                <a:solidFill>
                  <a:schemeClr val="tx2">
                    <a:lumMod val="75000"/>
                  </a:schemeClr>
                </a:solidFill>
              </a:defRPr>
            </a:lvl2pPr>
            <a:lvl3pPr>
              <a:defRPr>
                <a:solidFill>
                  <a:schemeClr val="tx2">
                    <a:lumMod val="75000"/>
                  </a:schemeClr>
                </a:solidFill>
              </a:defRPr>
            </a:lvl3pPr>
            <a:lvl4pPr>
              <a:defRPr>
                <a:solidFill>
                  <a:schemeClr val="tx2">
                    <a:lumMod val="75000"/>
                  </a:schemeClr>
                </a:solidFill>
              </a:defRPr>
            </a:lvl4pPr>
            <a:lvl5pPr>
              <a:defRPr>
                <a:solidFill>
                  <a:schemeClr val="tx2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904" y="302141"/>
            <a:ext cx="8076896" cy="902860"/>
          </a:xfrm>
        </p:spPr>
        <p:txBody>
          <a:bodyPr>
            <a:normAutofit/>
          </a:bodyPr>
          <a:lstStyle>
            <a:lvl1pPr algn="l">
              <a:defRPr sz="3600" baseline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41238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113635"/>
            <a:ext cx="4040188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41238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113635"/>
            <a:ext cx="4041775" cy="2276294"/>
          </a:xfrm>
        </p:spPr>
        <p:txBody>
          <a:bodyPr/>
          <a:lstStyle>
            <a:lvl1pPr algn="ctr">
              <a:defRPr sz="2400">
                <a:solidFill>
                  <a:schemeClr val="bg1"/>
                </a:solidFill>
              </a:defRPr>
            </a:lvl1pPr>
            <a:lvl2pPr algn="ctr">
              <a:defRPr sz="2000">
                <a:solidFill>
                  <a:schemeClr val="bg1"/>
                </a:solidFill>
              </a:defRPr>
            </a:lvl2pPr>
            <a:lvl3pPr algn="ctr">
              <a:defRPr sz="1800">
                <a:solidFill>
                  <a:schemeClr val="bg1"/>
                </a:solidFill>
              </a:defRPr>
            </a:lvl3pPr>
            <a:lvl4pPr algn="ctr">
              <a:defRPr sz="1600">
                <a:solidFill>
                  <a:schemeClr val="bg1"/>
                </a:solidFill>
              </a:defRPr>
            </a:lvl4pPr>
            <a:lvl5pPr algn="ctr">
              <a:defRPr sz="1600">
                <a:solidFill>
                  <a:schemeClr val="bg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Book Library </a:t>
            </a: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7930" y="309258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43555" y="1315056"/>
            <a:ext cx="9000445" cy="2276294"/>
          </a:xfrm>
        </p:spPr>
        <p:txBody>
          <a:bodyPr/>
          <a:lstStyle/>
          <a:p>
            <a:pPr algn="l"/>
            <a:r>
              <a:rPr lang="en-US" dirty="0"/>
              <a:t>Book price : it is queries collect </a:t>
            </a:r>
            <a:r>
              <a:rPr lang="en-US" sz="1100" dirty="0"/>
              <a:t>( Book_name , Book_id ,book_price) </a:t>
            </a:r>
            <a:r>
              <a:rPr lang="en-US" sz="2400" dirty="0"/>
              <a:t>.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12409B-607F-4BBB-8A55-E50ABC5E5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49" y="1960930"/>
            <a:ext cx="2942310" cy="1549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50AE41-9378-45F5-9308-BB6EF8ED0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49" y="3716258"/>
            <a:ext cx="4067175" cy="1009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F3922D-B9DD-4474-9148-ADD14E666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378" y="1960930"/>
            <a:ext cx="3362325" cy="154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0495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281175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350110"/>
            <a:ext cx="9153150" cy="2276294"/>
          </a:xfrm>
        </p:spPr>
        <p:txBody>
          <a:bodyPr/>
          <a:lstStyle/>
          <a:p>
            <a:pPr algn="l"/>
            <a:r>
              <a:rPr lang="en-US" dirty="0"/>
              <a:t>Book department : it is queries collect </a:t>
            </a:r>
            <a:r>
              <a:rPr lang="en-US" sz="1100" dirty="0"/>
              <a:t>( Book_name , AuthorName ,location,department_name) 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2B5E2-8497-4105-B33C-087FF5BE1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" y="1960930"/>
            <a:ext cx="3875455" cy="19665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63E4C2-2CF0-4B8B-AAEA-70F69BEDF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296" y="2221970"/>
            <a:ext cx="4389764" cy="16654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483DA-2EFA-4A01-907A-77BED7916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60" y="4237224"/>
            <a:ext cx="51054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706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433603"/>
            <a:ext cx="9143999" cy="2276294"/>
          </a:xfrm>
        </p:spPr>
        <p:txBody>
          <a:bodyPr/>
          <a:lstStyle/>
          <a:p>
            <a:pPr algn="l"/>
            <a:r>
              <a:rPr lang="en-US" dirty="0"/>
              <a:t>Book copies : it is queries collect </a:t>
            </a:r>
            <a:r>
              <a:rPr lang="en-US" sz="1100" dirty="0"/>
              <a:t>( Book_name , copies_number ,book_price) 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65C3C4-AE31-4E4A-88ED-900F7FA08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008" y="2189531"/>
            <a:ext cx="3419475" cy="1748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578B9F-62B2-4512-ADC9-1D160B5585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15" y="2189532"/>
            <a:ext cx="3970330" cy="17489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E440D-1EB7-425A-A71B-579F30AD3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211" y="4084826"/>
            <a:ext cx="40671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43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489830"/>
            <a:ext cx="9143999" cy="2276294"/>
          </a:xfrm>
        </p:spPr>
        <p:txBody>
          <a:bodyPr/>
          <a:lstStyle/>
          <a:p>
            <a:pPr algn="l"/>
            <a:r>
              <a:rPr lang="en-US" dirty="0"/>
              <a:t>Publisher book : it is queries collect </a:t>
            </a:r>
            <a:r>
              <a:rPr lang="en-US" sz="1100" dirty="0"/>
              <a:t>( Book_name , copies_number ,publisher_name, parts_Number , Page_count) 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581ABD-C591-4680-BEEF-F0AAF0DCC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03" y="2266340"/>
            <a:ext cx="4672310" cy="14608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437C1F-5BEB-4C0D-AC8B-9587E1209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766" y="2756107"/>
            <a:ext cx="3564231" cy="10769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BE3D17-5747-4B8E-9F44-D1064E3E8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3" y="4012108"/>
            <a:ext cx="4672310" cy="6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83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4A9C746-BE8A-4963-9077-F8E26B770F81}"/>
              </a:ext>
            </a:extLst>
          </p:cNvPr>
          <p:cNvSpPr/>
          <p:nvPr/>
        </p:nvSpPr>
        <p:spPr>
          <a:xfrm>
            <a:off x="7473395" y="3374722"/>
            <a:ext cx="1221640" cy="9223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78F85-22DD-401D-9E21-954962B09A15}"/>
              </a:ext>
            </a:extLst>
          </p:cNvPr>
          <p:cNvSpPr/>
          <p:nvPr/>
        </p:nvSpPr>
        <p:spPr>
          <a:xfrm>
            <a:off x="7626100" y="2122288"/>
            <a:ext cx="955942" cy="763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292878" y="1350109"/>
            <a:ext cx="8554861" cy="3491249"/>
          </a:xfrm>
        </p:spPr>
        <p:txBody>
          <a:bodyPr/>
          <a:lstStyle/>
          <a:p>
            <a:pPr algn="l"/>
            <a:r>
              <a:rPr lang="en-US" dirty="0"/>
              <a:t>Book borrower :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                                                                                                       next</a:t>
            </a:r>
          </a:p>
          <a:p>
            <a:pPr marL="0" indent="0" algn="l">
              <a:buNone/>
            </a:pPr>
            <a:r>
              <a:rPr lang="en-US" dirty="0"/>
              <a:t>             </a:t>
            </a:r>
          </a:p>
          <a:p>
            <a:pPr marL="0" indent="0" algn="l">
              <a:buNone/>
            </a:pPr>
            <a:endParaRPr lang="en-US" dirty="0"/>
          </a:p>
          <a:p>
            <a:pPr marL="0" indent="0" algn="l">
              <a:buNone/>
            </a:pPr>
            <a:r>
              <a:rPr lang="en-US" dirty="0"/>
              <a:t>                                                                                                         pervious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F3081B-6976-4A1D-B901-A0D6512C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965" y="1960930"/>
            <a:ext cx="6557165" cy="1972851"/>
          </a:xfrm>
          <a:prstGeom prst="rect">
            <a:avLst/>
          </a:prstGeom>
        </p:spPr>
      </p:pic>
      <p:cxnSp>
        <p:nvCxnSpPr>
          <p:cNvPr id="7" name="Connector: Curved 6">
            <a:extLst>
              <a:ext uri="{FF2B5EF4-FFF2-40B4-BE49-F238E27FC236}">
                <a16:creationId xmlns:a16="http://schemas.microsoft.com/office/drawing/2014/main" id="{451DB972-43D9-49F1-884D-0C12532E2413}"/>
              </a:ext>
            </a:extLst>
          </p:cNvPr>
          <p:cNvCxnSpPr/>
          <p:nvPr/>
        </p:nvCxnSpPr>
        <p:spPr>
          <a:xfrm rot="10800000">
            <a:off x="6670158" y="92150"/>
            <a:ext cx="39712" cy="3632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A8B9BF6E-F6FE-4697-B72D-535BFF71FE7B}"/>
              </a:ext>
            </a:extLst>
          </p:cNvPr>
          <p:cNvCxnSpPr/>
          <p:nvPr/>
        </p:nvCxnSpPr>
        <p:spPr>
          <a:xfrm flipV="1">
            <a:off x="6670158" y="2571750"/>
            <a:ext cx="955942" cy="37560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A0A530FD-F186-4BC5-89B4-A5580AFD8F98}"/>
              </a:ext>
            </a:extLst>
          </p:cNvPr>
          <p:cNvCxnSpPr/>
          <p:nvPr/>
        </p:nvCxnSpPr>
        <p:spPr>
          <a:xfrm>
            <a:off x="6709870" y="3335275"/>
            <a:ext cx="763525" cy="458115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582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DA1326-E0E3-4865-AAC4-5223C7420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69" y="1350110"/>
            <a:ext cx="6863227" cy="15577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E93654-E3C9-4B71-A160-390AE61C2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34" y="3053012"/>
            <a:ext cx="6055896" cy="1923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65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268C4A-7735-48EE-8C4C-98E484F0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2266340"/>
            <a:ext cx="3664920" cy="183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E529A0-9F00-421A-BB58-70536F8B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180" y="1808225"/>
            <a:ext cx="4970147" cy="293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52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5EC7B6-7B73-4B9D-97DF-85BD347AC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419" y="1460837"/>
            <a:ext cx="6862575" cy="11840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08F7AF-BF7E-4DA3-A0D1-1F252ECF0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125" y="2770520"/>
            <a:ext cx="6557165" cy="21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9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7EBE11-B179-4700-82AD-0E20BB33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60" y="1502815"/>
            <a:ext cx="3817625" cy="3165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83DF4B-69EB-43B9-8916-8D50FCE38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705" y="1504113"/>
            <a:ext cx="3817625" cy="316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694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173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Reports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FAAC18-D996-4650-82E6-B91C8E65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05" y="2113635"/>
            <a:ext cx="5497380" cy="289002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A59EA81-32FA-4108-A4D7-9220E2E908C2}"/>
              </a:ext>
            </a:extLst>
          </p:cNvPr>
          <p:cNvSpPr txBox="1">
            <a:spLocks/>
          </p:cNvSpPr>
          <p:nvPr/>
        </p:nvSpPr>
        <p:spPr>
          <a:xfrm>
            <a:off x="0" y="1197405"/>
            <a:ext cx="9143999" cy="9028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baseline="0">
                <a:solidFill>
                  <a:schemeClr val="tx2">
                    <a:lumMod val="7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 information of books </a:t>
            </a:r>
            <a:r>
              <a:rPr lang="en-US" sz="1600" b="1" dirty="0">
                <a:solidFill>
                  <a:srgbClr val="17375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18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941" y="281175"/>
            <a:ext cx="8246070" cy="899840"/>
          </a:xfrm>
        </p:spPr>
        <p:txBody>
          <a:bodyPr>
            <a:norm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941" y="1655520"/>
            <a:ext cx="8246070" cy="3417152"/>
          </a:xfrm>
        </p:spPr>
        <p:txBody>
          <a:bodyPr>
            <a:normAutofit/>
          </a:bodyPr>
          <a:lstStyle/>
          <a:p>
            <a:endParaRPr lang="en-US" sz="2000" dirty="0"/>
          </a:p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a library data base attached with picture and information about books like (name , author , publisher , book price , department ) .</a:t>
            </a:r>
          </a:p>
          <a:p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enables us to count and organize books .             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3B1F19-FE1D-43CF-8507-049980CAA82E}"/>
              </a:ext>
            </a:extLst>
          </p:cNvPr>
          <p:cNvSpPr txBox="1">
            <a:spLocks/>
          </p:cNvSpPr>
          <p:nvPr/>
        </p:nvSpPr>
        <p:spPr>
          <a:xfrm>
            <a:off x="296260" y="281175"/>
            <a:ext cx="8076896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dirty="0">
                <a:solidFill>
                  <a:srgbClr val="17375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End</a:t>
            </a:r>
            <a:r>
              <a:rPr lang="en-US" b="1" dirty="0">
                <a:solidFill>
                  <a:srgbClr val="1A1A1A"/>
                </a:solidFill>
              </a:rPr>
              <a:t> 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A20D194B-3D15-4BAC-84DF-392401C5D2B4}"/>
              </a:ext>
            </a:extLst>
          </p:cNvPr>
          <p:cNvSpPr txBox="1">
            <a:spLocks/>
          </p:cNvSpPr>
          <p:nvPr/>
        </p:nvSpPr>
        <p:spPr>
          <a:xfrm>
            <a:off x="0" y="3946095"/>
            <a:ext cx="9144000" cy="90286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…Thanks…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15B2D0-9CA3-45B6-AECE-937A53E11FC4}"/>
              </a:ext>
            </a:extLst>
          </p:cNvPr>
          <p:cNvSpPr txBox="1"/>
          <p:nvPr/>
        </p:nvSpPr>
        <p:spPr>
          <a:xfrm>
            <a:off x="-8307" y="1416617"/>
            <a:ext cx="9152308" cy="1071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b="1" u="sng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Under supervision of</a:t>
            </a: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US" sz="1000" b="1" u="sng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000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                         </a:t>
            </a:r>
            <a:r>
              <a:rPr lang="en-US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Ibrahim El-</a:t>
            </a:r>
            <a:r>
              <a:rPr lang="en-US" sz="1800" b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Semman</a:t>
            </a:r>
            <a:endParaRPr lang="en-US" sz="10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4D1EB2-D71A-43F6-AFD7-71FCB1EA1FAD}"/>
              </a:ext>
            </a:extLst>
          </p:cNvPr>
          <p:cNvSpPr txBox="1">
            <a:spLocks/>
          </p:cNvSpPr>
          <p:nvPr/>
        </p:nvSpPr>
        <p:spPr>
          <a:xfrm>
            <a:off x="2630" y="2877160"/>
            <a:ext cx="9143999" cy="911038"/>
          </a:xfrm>
          <a:prstGeom prst="rect">
            <a:avLst/>
          </a:prstGeom>
        </p:spPr>
        <p:txBody>
          <a:bodyPr vert="horz" lIns="68564" tIns="34289" rIns="68564" bIns="34289" rtlCol="0" anchor="b">
            <a:normAutofit/>
          </a:bodyPr>
          <a:lstStyle>
            <a:lvl1pPr algn="ctr" defTabSz="6856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微软雅黑 Light" panose="020B0502040204020203" pitchFamily="34" charset="-122"/>
                <a:cs typeface="+mj-cs"/>
              </a:defRPr>
            </a:lvl1pPr>
          </a:lstStyle>
          <a:p>
            <a:r>
              <a:rPr lang="en-US" sz="2000" b="1" u="sng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  <a:p>
            <a:endParaRPr lang="en-US" sz="1200" b="1" u="sng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 Mahmoud Ayman Hashim  – 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Mahmoud Saber </a:t>
            </a:r>
            <a:r>
              <a:rPr lang="en-US" sz="1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Atyaa</a:t>
            </a:r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Mahmoud Hussein Mohamed -Mahmoud Salah Abd </a:t>
            </a:r>
            <a:r>
              <a:rPr lang="en-US" sz="1200" b="1" dirty="0" err="1">
                <a:solidFill>
                  <a:schemeClr val="bg1"/>
                </a:solidFill>
              </a:rPr>
              <a:t>elaty</a:t>
            </a:r>
            <a:r>
              <a:rPr lang="en-US" sz="1200" b="1" dirty="0">
                <a:solidFill>
                  <a:schemeClr val="bg1"/>
                </a:solidFill>
              </a:rPr>
              <a:t> - Mohamed Mahmoud Ahmed -Mahmoud </a:t>
            </a:r>
            <a:r>
              <a:rPr lang="en-US" sz="1200" b="1" dirty="0" err="1">
                <a:solidFill>
                  <a:schemeClr val="bg1"/>
                </a:solidFill>
              </a:rPr>
              <a:t>Nady</a:t>
            </a:r>
            <a:r>
              <a:rPr lang="en-US" sz="1200" b="1" dirty="0">
                <a:solidFill>
                  <a:schemeClr val="bg1"/>
                </a:solidFill>
              </a:rPr>
              <a:t> Mohamed</a:t>
            </a:r>
            <a:r>
              <a:rPr kumimoji="0" 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endParaRPr lang="en-US" sz="1700" b="1" u="sng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100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8965" y="93875"/>
            <a:ext cx="6410827" cy="763525"/>
          </a:xfrm>
        </p:spPr>
        <p:txBody>
          <a:bodyPr>
            <a:normAutofit/>
          </a:bodyPr>
          <a:lstStyle/>
          <a:p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48965" y="899693"/>
            <a:ext cx="6393606" cy="3344113"/>
          </a:xfrm>
        </p:spPr>
        <p:txBody>
          <a:bodyPr/>
          <a:lstStyle/>
          <a:p>
            <a:r>
              <a:rPr lang="en-US" sz="2000" b="1" dirty="0"/>
              <a:t>Author : enter the data of author  . </a:t>
            </a:r>
          </a:p>
          <a:p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625BAA-9583-460C-AFEC-CD71DF3973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785" y="1502815"/>
            <a:ext cx="4610100" cy="23145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9153150" cy="514349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</a:t>
            </a:r>
          </a:p>
          <a:p>
            <a:pPr marL="0" indent="0">
              <a:buNone/>
            </a:pP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 : </a:t>
            </a:r>
            <a:r>
              <a:rPr lang="en-US" sz="1800" dirty="0"/>
              <a:t>enter the data of the book like type , name ….. </a:t>
            </a: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Borrower :</a:t>
            </a:r>
            <a:r>
              <a:rPr lang="en-US" sz="2800" dirty="0"/>
              <a:t> </a:t>
            </a:r>
            <a:r>
              <a:rPr lang="en-US" sz="2000" dirty="0"/>
              <a:t>enter the data of the borrower like address , number…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7E1AB1-6A01-4EFB-8F06-8FC9BBBBC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1044700"/>
            <a:ext cx="5914563" cy="10689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EECE8-9F31-45EE-B115-A60F4D39A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3422514"/>
            <a:ext cx="5914563" cy="1068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9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-9150" y="128470"/>
            <a:ext cx="6393606" cy="5015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Book price : </a:t>
            </a:r>
            <a:r>
              <a:rPr lang="en-US" sz="2000" dirty="0"/>
              <a:t>enter book price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Copies :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enter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number of copies per book</a:t>
            </a:r>
          </a:p>
          <a:p>
            <a:pPr marL="0" indent="0">
              <a:buNone/>
            </a:pPr>
            <a:r>
              <a:rPr lang="en-US" sz="2000" dirty="0"/>
              <a:t> </a:t>
            </a:r>
          </a:p>
          <a:p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2D1975-E825-4D6E-8259-9CC85A37B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195" y="884296"/>
            <a:ext cx="2595985" cy="1832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F48554-2D0B-4D40-8A55-6353D5DD54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977" y="3472582"/>
            <a:ext cx="2564203" cy="1499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87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3555" y="128470"/>
            <a:ext cx="6393606" cy="5015030"/>
          </a:xfrm>
        </p:spPr>
        <p:txBody>
          <a:bodyPr/>
          <a:lstStyle/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</a:t>
            </a:r>
            <a:r>
              <a:rPr lang="en-US" dirty="0"/>
              <a:t> </a:t>
            </a:r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2000" dirty="0"/>
              <a:t>enter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the data of department .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Publisher : </a:t>
            </a:r>
            <a:r>
              <a:rPr lang="en-US" sz="2000" dirty="0"/>
              <a:t>enter</a:t>
            </a:r>
            <a:r>
              <a:rPr 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2000" dirty="0"/>
              <a:t>the data of publisher .</a:t>
            </a:r>
            <a:endPara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C076AE-CCD6-4651-A27B-E58CE0634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33" y="891995"/>
            <a:ext cx="3448050" cy="1362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5FEBAB-E7B7-41CB-AB4A-68E7C0517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333" y="3395780"/>
            <a:ext cx="344805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36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23202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 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(ERD)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380359"/>
            <a:ext cx="6709870" cy="1038685"/>
          </a:xfrm>
        </p:spPr>
        <p:txBody>
          <a:bodyPr>
            <a:normAutofit fontScale="92500"/>
          </a:bodyPr>
          <a:lstStyle/>
          <a:p>
            <a:pPr marL="0" indent="0" algn="l">
              <a:buNone/>
            </a:pPr>
            <a:r>
              <a:rPr lang="en-US" sz="1600" b="1" dirty="0"/>
              <a:t>         The relation between (</a:t>
            </a:r>
            <a:r>
              <a:rPr lang="en-US" sz="1100" b="1" dirty="0"/>
              <a:t>Author , department , publisher </a:t>
            </a:r>
            <a:r>
              <a:rPr lang="en-US" sz="1600" b="1" dirty="0"/>
              <a:t>) -----&gt; (</a:t>
            </a:r>
            <a:r>
              <a:rPr lang="en-US" sz="1100" b="1" dirty="0"/>
              <a:t>book</a:t>
            </a:r>
            <a:r>
              <a:rPr lang="en-US" sz="1600" b="1" dirty="0"/>
              <a:t>)  is </a:t>
            </a:r>
            <a:r>
              <a:rPr lang="en-US" sz="1600" b="1" u="sng" dirty="0"/>
              <a:t>one to many</a:t>
            </a:r>
            <a:r>
              <a:rPr lang="en-US" sz="1600" b="1" dirty="0"/>
              <a:t>.</a:t>
            </a:r>
          </a:p>
          <a:p>
            <a:pPr marL="0" indent="0" algn="l">
              <a:buNone/>
            </a:pPr>
            <a:r>
              <a:rPr lang="en-US" sz="1600" b="1" dirty="0"/>
              <a:t>         The relation between (</a:t>
            </a:r>
            <a:r>
              <a:rPr lang="en-US" sz="1100" b="1" dirty="0"/>
              <a:t>book</a:t>
            </a:r>
            <a:r>
              <a:rPr lang="en-US" sz="1600" b="1" dirty="0"/>
              <a:t>) -----&gt; (</a:t>
            </a:r>
            <a:r>
              <a:rPr lang="en-US" sz="1100" b="1" dirty="0"/>
              <a:t>book price</a:t>
            </a:r>
            <a:r>
              <a:rPr lang="en-US" sz="1600" b="1" dirty="0"/>
              <a:t>)  is </a:t>
            </a:r>
            <a:r>
              <a:rPr lang="en-US" sz="1600" b="1" u="sng" dirty="0"/>
              <a:t>one to one</a:t>
            </a:r>
            <a:r>
              <a:rPr lang="en-US" sz="1600" b="1" dirty="0"/>
              <a:t>.</a:t>
            </a:r>
          </a:p>
          <a:p>
            <a:pPr marL="0" indent="0" algn="l">
              <a:buNone/>
            </a:pPr>
            <a:r>
              <a:rPr lang="en-US" sz="1600" b="1" dirty="0"/>
              <a:t>         The relation between (</a:t>
            </a:r>
            <a:r>
              <a:rPr lang="en-US" sz="1100" b="1" dirty="0"/>
              <a:t>book</a:t>
            </a:r>
            <a:r>
              <a:rPr lang="en-US" sz="1600" b="1" dirty="0"/>
              <a:t>) -----&gt; (</a:t>
            </a:r>
            <a:r>
              <a:rPr lang="en-US" sz="1100" b="1" dirty="0"/>
              <a:t>copies , borrower</a:t>
            </a:r>
            <a:r>
              <a:rPr lang="en-US" sz="1600" b="1" dirty="0"/>
              <a:t>)  is </a:t>
            </a:r>
            <a:r>
              <a:rPr lang="en-US" sz="1600" b="1" u="sng" dirty="0"/>
              <a:t>one to many</a:t>
            </a:r>
            <a:r>
              <a:rPr lang="en-US" sz="1600" b="1" dirty="0"/>
              <a:t>.</a:t>
            </a:r>
          </a:p>
          <a:p>
            <a:pPr marL="0" indent="0" algn="l">
              <a:buNone/>
            </a:pPr>
            <a:endParaRPr lang="en-US" sz="1600" dirty="0"/>
          </a:p>
          <a:p>
            <a:pPr marL="0" indent="0" algn="l"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A0511F-E133-4B81-9FFB-E77BEE8C6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960" y="2419045"/>
            <a:ext cx="5955495" cy="259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41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96260" y="302141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-161856" y="1350110"/>
            <a:ext cx="9009596" cy="2276294"/>
          </a:xfrm>
        </p:spPr>
        <p:txBody>
          <a:bodyPr/>
          <a:lstStyle/>
          <a:p>
            <a:pPr algn="l"/>
            <a:r>
              <a:rPr lang="en-US" dirty="0"/>
              <a:t>Author book : it is queries collect </a:t>
            </a:r>
            <a:r>
              <a:rPr lang="en-US" sz="1200" dirty="0"/>
              <a:t>( </a:t>
            </a:r>
            <a:r>
              <a:rPr lang="en-US" sz="1100" dirty="0"/>
              <a:t>Book_name , AuthorName ,Book_image ,publisher_name ,book_price  ) 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265F499-EEBB-4FB7-8513-7D66639B0B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525" y="2120808"/>
            <a:ext cx="3359510" cy="15530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F678F6-C1F0-424A-A71F-D10183B7F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3946095"/>
            <a:ext cx="4123035" cy="84844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EE8991-ACED-4643-B3AB-F34A6F786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55" y="2120809"/>
            <a:ext cx="4527730" cy="1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83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0640" y="325169"/>
            <a:ext cx="8076896" cy="902860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Queries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0" y="1517096"/>
            <a:ext cx="9467710" cy="2276294"/>
          </a:xfrm>
        </p:spPr>
        <p:txBody>
          <a:bodyPr/>
          <a:lstStyle/>
          <a:p>
            <a:pPr algn="l"/>
            <a:r>
              <a:rPr lang="en-US" dirty="0"/>
              <a:t>Book Borrower : it is queries collect </a:t>
            </a:r>
            <a:r>
              <a:rPr lang="en-US" sz="1100" dirty="0"/>
              <a:t>( Book_name , Book_id ,Borrower_name,Adrees,phone_number) .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F05B3C-BB15-4904-94E3-712751F7C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55" y="2571750"/>
            <a:ext cx="5209072" cy="8953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D7A500-F107-4AC9-997A-3FF327214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55" y="3793390"/>
            <a:ext cx="5209073" cy="828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EF450-2F7A-4206-9678-D468B5CD2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230" y="2767876"/>
            <a:ext cx="337185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24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379</Words>
  <Application>Microsoft Office PowerPoint</Application>
  <PresentationFormat>On-screen Show (16:9)</PresentationFormat>
  <Paragraphs>73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Times New Roman</vt:lpstr>
      <vt:lpstr>Office Theme</vt:lpstr>
      <vt:lpstr>Book Library </vt:lpstr>
      <vt:lpstr>Description</vt:lpstr>
      <vt:lpstr>Tables :</vt:lpstr>
      <vt:lpstr>PowerPoint Presentation</vt:lpstr>
      <vt:lpstr>PowerPoint Presentation</vt:lpstr>
      <vt:lpstr>PowerPoint Presentation</vt:lpstr>
      <vt:lpstr>Relations (ERD)</vt:lpstr>
      <vt:lpstr>Queries</vt:lpstr>
      <vt:lpstr>Queries</vt:lpstr>
      <vt:lpstr>Queries</vt:lpstr>
      <vt:lpstr>Queries</vt:lpstr>
      <vt:lpstr>Queries</vt:lpstr>
      <vt:lpstr>Queries</vt:lpstr>
      <vt:lpstr>Forms</vt:lpstr>
      <vt:lpstr>Forms</vt:lpstr>
      <vt:lpstr>Forms</vt:lpstr>
      <vt:lpstr>Reports</vt:lpstr>
      <vt:lpstr>Reports</vt:lpstr>
      <vt:lpstr>Reports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2017-08-01T15:40:51Z</dcterms:created>
  <dcterms:modified xsi:type="dcterms:W3CDTF">2022-01-05T00:12:09Z</dcterms:modified>
</cp:coreProperties>
</file>